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67" r:id="rId2"/>
    <p:sldId id="256" r:id="rId3"/>
    <p:sldId id="257" r:id="rId4"/>
    <p:sldId id="266" r:id="rId5"/>
    <p:sldId id="268" r:id="rId6"/>
    <p:sldId id="264" r:id="rId7"/>
    <p:sldId id="258" r:id="rId8"/>
    <p:sldId id="259" r:id="rId9"/>
    <p:sldId id="261" r:id="rId10"/>
    <p:sldId id="260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8F0FF"/>
    <a:srgbClr val="66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12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74525D4-C7A0-4F88-9DAD-C0E24FDB796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76773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25D4-C7A0-4F88-9DAD-C0E24FDB7969}" type="slidenum">
              <a:rPr lang="da-DK" altLang="da-DK" smtClean="0"/>
              <a:pPr/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4682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25D4-C7A0-4F88-9DAD-C0E24FDB7969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4431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636713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87675" y="6248400"/>
            <a:ext cx="3960813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51725" y="6248400"/>
            <a:ext cx="1311275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392E28-B984-450B-BFF5-9E627851EBE2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 rot="-5400000">
            <a:off x="-2737643" y="3220244"/>
            <a:ext cx="575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1200"/>
              <a:t>Paul-Frederik Bach       http://pfbach.dk/      +45 75 56 26 41       mail@pfbach.dk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A1C86-EE3E-483F-94F8-8B55F0DDA92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5528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FA13D-0EB1-4679-8310-BA7BD00115D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5678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60166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1182688" y="1447800"/>
            <a:ext cx="7772400" cy="4684713"/>
          </a:xfrm>
        </p:spPr>
        <p:txBody>
          <a:bodyPr/>
          <a:lstStyle/>
          <a:p>
            <a:r>
              <a:rPr lang="da-DK" smtClean="0"/>
              <a:t>Klik på ikonet for at tilføje en tabel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143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4290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53BB31-9FD4-419D-B56C-D657BCC5BA1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9594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597BE-6909-4124-9B0A-398FEDA1157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40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8AE4-8D0B-4B6B-AF3F-DC1CEFFA757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7977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82688" y="1447800"/>
            <a:ext cx="3810000" cy="468471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145088" y="1447800"/>
            <a:ext cx="3810000" cy="468471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50227-ED66-4617-BE38-4F74088E6AD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8698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1C5FC-1B17-4BFC-9492-E905FDD933D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207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07841-C74A-4883-83EA-F45B8D0C0BA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1417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132D6-C970-4D3C-A7F3-FD6F45975C9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6117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D6ABA-4C3D-40FC-B5C6-DED2344C3AA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455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778A6-7BB5-49F5-A5F0-4D4A0C70727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2781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47800"/>
            <a:ext cx="7772400" cy="46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teksttypografierne i masteren</a:t>
            </a:r>
          </a:p>
          <a:p>
            <a:pPr lvl="1"/>
            <a:r>
              <a:rPr lang="da-DK" altLang="da-DK" dirty="0" smtClean="0"/>
              <a:t>Andet niveau</a:t>
            </a:r>
          </a:p>
          <a:p>
            <a:pPr lvl="2"/>
            <a:r>
              <a:rPr lang="da-DK" altLang="da-DK" dirty="0" smtClean="0"/>
              <a:t>Tredje niveau</a:t>
            </a:r>
          </a:p>
          <a:p>
            <a:pPr lvl="3"/>
            <a:r>
              <a:rPr lang="da-DK" altLang="da-DK" dirty="0" smtClean="0"/>
              <a:t>Fjerde niveau</a:t>
            </a:r>
          </a:p>
          <a:p>
            <a:pPr lvl="4"/>
            <a:r>
              <a:rPr lang="da-DK" altLang="da-DK" dirty="0" smtClean="0"/>
              <a:t>Femte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a-DK" altLang="da-DK" smtClean="0"/>
              <a:t>23 September 2015</a:t>
            </a:r>
            <a:endParaRPr lang="da-DK" altLang="da-DK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3BC2BD-B567-4F50-AF63-2BF73C20C3A7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 rot="-5400000">
            <a:off x="-2737643" y="3220244"/>
            <a:ext cx="575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1200"/>
              <a:t>Paul-Frederik Bach       http://pfbach.dk/      +45 75 56 26 41       mail@pfbach.dk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35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8007424" cy="736104"/>
          </a:xfrm>
        </p:spPr>
        <p:txBody>
          <a:bodyPr/>
          <a:lstStyle/>
          <a:p>
            <a:pPr algn="ctr"/>
            <a:r>
              <a:rPr lang="en-GB" sz="3200" dirty="0" smtClean="0"/>
              <a:t>Towards 50% Wind Electricity in Denmark</a:t>
            </a:r>
            <a:endParaRPr lang="en-GB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altLang="da-DK" dirty="0" smtClean="0"/>
              <a:t>23 September 2015</a:t>
            </a:r>
            <a:endParaRPr lang="en-GB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a-DK" dirty="0" smtClean="0"/>
              <a:t>Energy Group Meeting</a:t>
            </a:r>
            <a:endParaRPr lang="en-GB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392E28-B984-450B-BFF5-9E627851EBE2}" type="slidenum">
              <a:rPr lang="en-GB" altLang="da-DK" smtClean="0"/>
              <a:pPr/>
              <a:t>1</a:t>
            </a:fld>
            <a:endParaRPr lang="en-GB" alt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3637224" y="1307123"/>
            <a:ext cx="1869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Paul-Frederik Bach</a:t>
            </a:r>
            <a:endParaRPr lang="en-GB" sz="1600" dirty="0"/>
          </a:p>
        </p:txBody>
      </p:sp>
      <p:sp>
        <p:nvSpPr>
          <p:cNvPr id="9" name="Tekstfelt 8"/>
          <p:cNvSpPr txBox="1"/>
          <p:nvPr/>
        </p:nvSpPr>
        <p:spPr>
          <a:xfrm>
            <a:off x="3468681" y="2874422"/>
            <a:ext cx="2204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Energy Group Meeting</a:t>
            </a:r>
          </a:p>
          <a:p>
            <a:pPr algn="ctr"/>
            <a:r>
              <a:rPr lang="en-GB" sz="1600" dirty="0" smtClean="0"/>
              <a:t>Rome</a:t>
            </a:r>
          </a:p>
          <a:p>
            <a:pPr algn="ctr"/>
            <a:r>
              <a:rPr lang="en-GB" sz="1600" dirty="0" smtClean="0"/>
              <a:t>23 September 2015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905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232569"/>
            <a:ext cx="7793037" cy="532135"/>
          </a:xfrm>
        </p:spPr>
        <p:txBody>
          <a:bodyPr/>
          <a:lstStyle/>
          <a:p>
            <a:r>
              <a:rPr lang="en-GB" dirty="0" smtClean="0"/>
              <a:t>Facts about the Cost of Balancing Services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en-GB" alt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smtClean="0"/>
              <a:t>Energy Group Meeting</a:t>
            </a:r>
            <a:endParaRPr lang="en-GB" alt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841-C74A-4883-83EA-F45B8D0C0BA3}" type="slidenum">
              <a:rPr lang="en-GB" altLang="da-DK" smtClean="0"/>
              <a:pPr/>
              <a:t>10</a:t>
            </a:fld>
            <a:endParaRPr lang="en-GB" alt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108700" cy="3797300"/>
          </a:xfrm>
          <a:prstGeom prst="rect">
            <a:avLst/>
          </a:prstGeom>
        </p:spPr>
      </p:pic>
      <p:sp>
        <p:nvSpPr>
          <p:cNvPr id="7" name="Pladsholder til indhold 2"/>
          <p:cNvSpPr txBox="1">
            <a:spLocks/>
          </p:cNvSpPr>
          <p:nvPr/>
        </p:nvSpPr>
        <p:spPr>
          <a:xfrm>
            <a:off x="1182688" y="4941168"/>
            <a:ext cx="7772400" cy="12241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Average market values 2012-2014:</a:t>
            </a:r>
          </a:p>
          <a:p>
            <a:pPr lvl="1"/>
            <a:r>
              <a:rPr lang="en-GB" sz="1400" dirty="0" smtClean="0"/>
              <a:t>Value of wind energy: About 85% of demand value</a:t>
            </a:r>
          </a:p>
          <a:p>
            <a:pPr lvl="1"/>
            <a:r>
              <a:rPr lang="en-GB" sz="1400" dirty="0" smtClean="0"/>
              <a:t>Value of export: decreasing from 80% to 65% of import value</a:t>
            </a:r>
          </a:p>
          <a:p>
            <a:r>
              <a:rPr lang="en-GB" sz="1600" dirty="0" smtClean="0"/>
              <a:t>Domestic balancing services should be developed</a:t>
            </a:r>
          </a:p>
        </p:txBody>
      </p:sp>
    </p:spTree>
    <p:extLst>
      <p:ext uri="{BB962C8B-B14F-4D97-AF65-F5344CB8AC3E}">
        <p14:creationId xmlns:p14="http://schemas.microsoft.com/office/powerpoint/2010/main" val="35260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404664"/>
            <a:ext cx="7793037" cy="601662"/>
          </a:xfrm>
        </p:spPr>
        <p:txBody>
          <a:bodyPr/>
          <a:lstStyle/>
          <a:p>
            <a:r>
              <a:rPr lang="en-GB" dirty="0" smtClean="0"/>
              <a:t>Increasing Electricity Prices at Consumer Level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en-GB" alt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smtClean="0"/>
              <a:t>Energy Group Meeting</a:t>
            </a:r>
            <a:endParaRPr lang="en-GB" alt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841-C74A-4883-83EA-F45B8D0C0BA3}" type="slidenum">
              <a:rPr lang="en-GB" altLang="da-DK" smtClean="0"/>
              <a:pPr/>
              <a:t>11</a:t>
            </a:fld>
            <a:endParaRPr lang="en-GB" alt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5994514" y="1556791"/>
            <a:ext cx="2942928" cy="48965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The Euro area had 4% average annual rise from 2004 to 2014.</a:t>
            </a:r>
          </a:p>
          <a:p>
            <a:r>
              <a:rPr lang="en-GB" sz="1600" dirty="0" smtClean="0"/>
              <a:t>The influence of wind power is uncertain</a:t>
            </a:r>
          </a:p>
          <a:p>
            <a:r>
              <a:rPr lang="en-GB" sz="1600" dirty="0" smtClean="0"/>
              <a:t>There seems to be an increasing gap between consumer prices and wholesale prices.</a:t>
            </a:r>
          </a:p>
          <a:p>
            <a:r>
              <a:rPr lang="en-GB" sz="1600" dirty="0" smtClean="0"/>
              <a:t>The decline of wholesale prices is a problem to owners of thermal power plants</a:t>
            </a:r>
          </a:p>
          <a:p>
            <a:r>
              <a:rPr lang="en-GB" sz="1600" dirty="0" smtClean="0"/>
              <a:t>The gap may moderate consumers’ interest in active demand response.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1994"/>
            <a:ext cx="5051602" cy="50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3" y="332656"/>
            <a:ext cx="4874452" cy="601662"/>
          </a:xfrm>
        </p:spPr>
        <p:txBody>
          <a:bodyPr/>
          <a:lstStyle/>
          <a:p>
            <a:r>
              <a:rPr lang="en-GB" dirty="0" smtClean="0"/>
              <a:t>Smart Grid Research in Denmark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en-GB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smtClean="0"/>
              <a:t>Energy Group Meeting</a:t>
            </a:r>
            <a:endParaRPr lang="en-GB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en-GB" altLang="da-DK" smtClean="0"/>
              <a:pPr/>
              <a:t>12</a:t>
            </a:fld>
            <a:endParaRPr lang="en-GB" altLang="da-DK" dirty="0"/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899592" y="1124744"/>
            <a:ext cx="4874453" cy="25770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A recent report describes what needs to be developed and demonstrated in order to facilitate the use of 50% wind power in the power system by 2020.</a:t>
            </a:r>
          </a:p>
          <a:p>
            <a:r>
              <a:rPr lang="en-GB" sz="1600" dirty="0" smtClean="0"/>
              <a:t>Some main observations:</a:t>
            </a:r>
          </a:p>
          <a:p>
            <a:pPr lvl="1"/>
            <a:r>
              <a:rPr lang="en-GB" sz="1400" dirty="0" smtClean="0"/>
              <a:t>The research in </a:t>
            </a:r>
            <a:r>
              <a:rPr lang="en-GB" sz="1400" b="1" dirty="0" smtClean="0"/>
              <a:t>market design</a:t>
            </a:r>
            <a:r>
              <a:rPr lang="en-GB" sz="1400" dirty="0" smtClean="0"/>
              <a:t> and </a:t>
            </a:r>
            <a:r>
              <a:rPr lang="en-GB" sz="1400" b="1" dirty="0" err="1" smtClean="0"/>
              <a:t>communi</a:t>
            </a:r>
            <a:r>
              <a:rPr lang="en-GB" sz="1400" b="1" dirty="0" smtClean="0"/>
              <a:t>-cation</a:t>
            </a:r>
            <a:r>
              <a:rPr lang="en-GB" sz="1400" dirty="0" smtClean="0"/>
              <a:t> was insufficient so far.</a:t>
            </a:r>
          </a:p>
          <a:p>
            <a:pPr lvl="1"/>
            <a:r>
              <a:rPr lang="en-GB" sz="1400" dirty="0" smtClean="0"/>
              <a:t>Technical sciences have dominated the research so far. </a:t>
            </a:r>
            <a:r>
              <a:rPr lang="en-GB" sz="1400" b="1" dirty="0" smtClean="0"/>
              <a:t>Social sciences</a:t>
            </a:r>
            <a:r>
              <a:rPr lang="en-GB" sz="1400" dirty="0" smtClean="0"/>
              <a:t> are necessary for efficient market design.</a:t>
            </a:r>
          </a:p>
        </p:txBody>
      </p:sp>
      <p:sp>
        <p:nvSpPr>
          <p:cNvPr id="11" name="Pladsholder til indhold 2"/>
          <p:cNvSpPr txBox="1">
            <a:spLocks/>
          </p:cNvSpPr>
          <p:nvPr/>
        </p:nvSpPr>
        <p:spPr>
          <a:xfrm>
            <a:off x="899593" y="3557166"/>
            <a:ext cx="7673366" cy="2767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400" dirty="0" smtClean="0"/>
              <a:t>Flexible demand response has </a:t>
            </a:r>
            <a:r>
              <a:rPr lang="en-GB" sz="1400" b="1" dirty="0" smtClean="0"/>
              <a:t>two purposes</a:t>
            </a:r>
            <a:r>
              <a:rPr lang="en-GB" sz="1400" dirty="0" smtClean="0"/>
              <a:t>: Improving total system balance and preventing overload in local grids. It will take complex measures to unite the two considerations in one fair market model.</a:t>
            </a:r>
          </a:p>
          <a:p>
            <a:pPr lvl="1"/>
            <a:r>
              <a:rPr lang="en-GB" sz="1400" dirty="0" smtClean="0"/>
              <a:t>The cost-benefit report from 2010 should be updated. Essential assumptions, such as PV capacity and penetration of electric cars, are continuously changing.</a:t>
            </a:r>
          </a:p>
          <a:p>
            <a:pPr lvl="1"/>
            <a:r>
              <a:rPr lang="en-GB" sz="1400" dirty="0" smtClean="0"/>
              <a:t>Several proposed measures are based on fluctuating market prices. Potential measures should be analysed together because they will have an impact on market prices.</a:t>
            </a:r>
          </a:p>
          <a:p>
            <a:pPr lvl="1"/>
            <a:r>
              <a:rPr lang="en-GB" sz="1400" dirty="0" smtClean="0"/>
              <a:t>The implementation of demand response in Denmark will take years.</a:t>
            </a:r>
          </a:p>
          <a:p>
            <a:pPr lvl="1"/>
            <a:r>
              <a:rPr lang="en-GB" sz="1400" dirty="0" smtClean="0"/>
              <a:t>The dissemination of research results is insufficient. </a:t>
            </a:r>
            <a:r>
              <a:rPr lang="en-GB" sz="1400" smtClean="0"/>
              <a:t>How can </a:t>
            </a:r>
            <a:r>
              <a:rPr lang="en-GB" sz="1400" dirty="0" smtClean="0"/>
              <a:t>the practical use of research results be improved?</a:t>
            </a:r>
          </a:p>
          <a:p>
            <a:pPr lvl="1"/>
            <a:endParaRPr lang="en-GB" sz="1400" dirty="0" smtClean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277225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  <p:bldP spid="11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2D6-C970-4D3C-A7F3-FD6F45975C98}" type="slidenum">
              <a:rPr lang="da-DK" altLang="da-DK" smtClean="0"/>
              <a:pPr/>
              <a:t>13</a:t>
            </a:fld>
            <a:endParaRPr lang="da-DK" altLang="da-DK"/>
          </a:p>
        </p:txBody>
      </p:sp>
      <p:sp>
        <p:nvSpPr>
          <p:cNvPr id="7" name="Tekstfelt 6"/>
          <p:cNvSpPr txBox="1"/>
          <p:nvPr/>
        </p:nvSpPr>
        <p:spPr>
          <a:xfrm>
            <a:off x="2411760" y="1412776"/>
            <a:ext cx="2640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3333CC"/>
                </a:solidFill>
                <a:latin typeface="CG Omega" panose="020B0502050508020304" pitchFamily="34" charset="0"/>
              </a:rPr>
              <a:t>Thank you!</a:t>
            </a:r>
            <a:endParaRPr lang="en-GB" sz="4000" b="1" dirty="0">
              <a:solidFill>
                <a:srgbClr val="3333CC"/>
              </a:solidFill>
              <a:latin typeface="CG Omega" panose="020B0502050508020304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2777116" y="3051503"/>
            <a:ext cx="1909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www.pfbach.dk</a:t>
            </a:r>
            <a:endParaRPr lang="en-GB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361122"/>
            <a:ext cx="7200800" cy="576064"/>
          </a:xfrm>
        </p:spPr>
        <p:txBody>
          <a:bodyPr/>
          <a:lstStyle/>
          <a:p>
            <a:pPr algn="ctr"/>
            <a:r>
              <a:rPr lang="en-GB" dirty="0" smtClean="0"/>
              <a:t>The Capacity Development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altLang="da-DK" smtClean="0"/>
              <a:t>Energy Group Meeting</a:t>
            </a:r>
            <a:endParaRPr lang="da-DK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392E28-B984-450B-BFF5-9E627851EBE2}" type="slidenum">
              <a:rPr lang="da-DK" altLang="da-DK" smtClean="0"/>
              <a:pPr/>
              <a:t>2</a:t>
            </a:fld>
            <a:endParaRPr lang="da-DK" alt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117825" cy="425092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3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404664"/>
            <a:ext cx="7793037" cy="601662"/>
          </a:xfrm>
        </p:spPr>
        <p:txBody>
          <a:bodyPr/>
          <a:lstStyle/>
          <a:p>
            <a:r>
              <a:rPr lang="en-GB" dirty="0" smtClean="0"/>
              <a:t>Nearly 40% Wind Electricity in 2014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en-GB" alt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smtClean="0"/>
              <a:t>Energy Group Meeting</a:t>
            </a:r>
            <a:endParaRPr lang="en-GB" alt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841-C74A-4883-83EA-F45B8D0C0BA3}" type="slidenum">
              <a:rPr lang="en-GB" altLang="da-DK" smtClean="0"/>
              <a:pPr/>
              <a:t>3</a:t>
            </a:fld>
            <a:endParaRPr lang="en-GB" altLang="da-DK" dirty="0"/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1182688" y="5085184"/>
            <a:ext cx="7772400" cy="12241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Decisive conditions for a successful integration so far:</a:t>
            </a:r>
          </a:p>
          <a:p>
            <a:pPr lvl="1"/>
            <a:r>
              <a:rPr lang="en-GB" sz="1400" dirty="0" smtClean="0"/>
              <a:t>The strong interconnections</a:t>
            </a:r>
          </a:p>
          <a:p>
            <a:pPr lvl="1"/>
            <a:r>
              <a:rPr lang="en-GB" sz="1400" dirty="0" smtClean="0"/>
              <a:t>The development of international electricity markets</a:t>
            </a:r>
          </a:p>
          <a:p>
            <a:pPr lvl="1"/>
            <a:r>
              <a:rPr lang="en-GB" sz="1400" dirty="0" smtClean="0"/>
              <a:t>The IT revolution</a:t>
            </a:r>
            <a:endParaRPr lang="en-GB" sz="1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5522168" cy="35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75" y="228011"/>
            <a:ext cx="5472607" cy="61003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240360" cy="576064"/>
          </a:xfrm>
        </p:spPr>
        <p:txBody>
          <a:bodyPr/>
          <a:lstStyle/>
          <a:p>
            <a:r>
              <a:rPr lang="en-GB" dirty="0" smtClean="0"/>
              <a:t>The Interconnections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en-GB" alt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smtClean="0"/>
              <a:t>Energy Group Meeting</a:t>
            </a:r>
            <a:endParaRPr lang="en-GB" alt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841-C74A-4883-83EA-F45B8D0C0BA3}" type="slidenum">
              <a:rPr lang="en-GB" altLang="da-DK" smtClean="0"/>
              <a:pPr/>
              <a:t>4</a:t>
            </a:fld>
            <a:endParaRPr lang="en-GB" alt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683568" y="1196752"/>
            <a:ext cx="2403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More wind power</a:t>
            </a:r>
          </a:p>
          <a:p>
            <a:r>
              <a:rPr lang="en-GB" sz="1800" dirty="0" smtClean="0"/>
              <a:t>will take more</a:t>
            </a:r>
          </a:p>
          <a:p>
            <a:r>
              <a:rPr lang="en-GB" sz="1800" dirty="0" smtClean="0"/>
              <a:t>dispatchable capacity.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683568" y="3236783"/>
            <a:ext cx="2628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New interconnections</a:t>
            </a:r>
          </a:p>
          <a:p>
            <a:r>
              <a:rPr lang="en-US" sz="1800" dirty="0"/>
              <a:t>are supposed to replace</a:t>
            </a:r>
          </a:p>
          <a:p>
            <a:r>
              <a:rPr lang="en-US" sz="1800" dirty="0"/>
              <a:t>dispatchable </a:t>
            </a:r>
            <a:r>
              <a:rPr lang="en-US" sz="1800" dirty="0" smtClean="0"/>
              <a:t>capacity</a:t>
            </a:r>
          </a:p>
          <a:p>
            <a:r>
              <a:rPr lang="en-US" sz="1800" dirty="0" smtClean="0"/>
              <a:t>in Denmark</a:t>
            </a:r>
            <a:endParaRPr lang="en-US" sz="1800" dirty="0"/>
          </a:p>
        </p:txBody>
      </p:sp>
      <p:sp>
        <p:nvSpPr>
          <p:cNvPr id="9" name="Tekstfelt 8"/>
          <p:cNvSpPr txBox="1"/>
          <p:nvPr/>
        </p:nvSpPr>
        <p:spPr>
          <a:xfrm>
            <a:off x="683568" y="2350621"/>
            <a:ext cx="281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The dispatchable capacity</a:t>
            </a:r>
          </a:p>
          <a:p>
            <a:r>
              <a:rPr lang="en-GB" sz="1800" dirty="0" smtClean="0"/>
              <a:t>in Denmark is declining</a:t>
            </a:r>
            <a:r>
              <a:rPr lang="en-GB" sz="1800" dirty="0" smtClean="0"/>
              <a:t>.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24995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7104" y="404664"/>
            <a:ext cx="7793037" cy="504056"/>
          </a:xfrm>
        </p:spPr>
        <p:txBody>
          <a:bodyPr/>
          <a:lstStyle/>
          <a:p>
            <a:r>
              <a:rPr lang="en-GB" dirty="0" smtClean="0"/>
              <a:t>Spot Prices Reveal Bottlenecks in the Grids</a:t>
            </a:r>
            <a:endParaRPr lang="en-GB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9" y="1844824"/>
            <a:ext cx="8504542" cy="2736304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da-DK" altLang="da-DK" smtClean="0"/>
              <a:pPr/>
              <a:t>5</a:t>
            </a:fld>
            <a:endParaRPr lang="da-DK" altLang="da-DK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563795" y="4797152"/>
            <a:ext cx="8415536" cy="1800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Congestion creates price differences</a:t>
            </a:r>
          </a:p>
          <a:p>
            <a:r>
              <a:rPr lang="en-GB" sz="1600" dirty="0" smtClean="0"/>
              <a:t>During the summer 2014 Denmark had the same spot price as Germany</a:t>
            </a:r>
          </a:p>
          <a:p>
            <a:pPr lvl="1"/>
            <a:r>
              <a:rPr lang="en-GB" sz="1400" dirty="0" smtClean="0"/>
              <a:t>There were bottlenecks between Denmark and the other Nordic countries</a:t>
            </a:r>
          </a:p>
          <a:p>
            <a:r>
              <a:rPr lang="en-GB" sz="1600" dirty="0" smtClean="0"/>
              <a:t>Danish spot prices switched toward Nordic prices in 2015</a:t>
            </a:r>
          </a:p>
          <a:p>
            <a:pPr lvl="1"/>
            <a:r>
              <a:rPr lang="en-GB" sz="1400" dirty="0" smtClean="0"/>
              <a:t>After commissioning of Skagerrak 4 (700 MW) the bottleneck has move to the German border</a:t>
            </a:r>
          </a:p>
          <a:p>
            <a:pPr lvl="1"/>
            <a:r>
              <a:rPr lang="en-GB" sz="1400" dirty="0" smtClean="0"/>
              <a:t>Now owners of wind turbines complain that spot prices do not even cover maintenance </a:t>
            </a:r>
            <a:r>
              <a:rPr lang="en-GB" sz="1400" dirty="0" smtClean="0"/>
              <a:t>cost</a:t>
            </a:r>
            <a:endParaRPr lang="en-GB" sz="1400" dirty="0" smtClean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548952" y="1052736"/>
            <a:ext cx="8415536" cy="65967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Optimal </a:t>
            </a:r>
            <a:r>
              <a:rPr lang="en-GB" sz="1600" dirty="0" smtClean="0"/>
              <a:t>grid planning is a delicate balance</a:t>
            </a:r>
          </a:p>
          <a:p>
            <a:pPr lvl="1"/>
            <a:r>
              <a:rPr lang="en-GB" sz="1400" dirty="0" smtClean="0"/>
              <a:t>Grid reinforcements usually create new bottlenecks somewhere else</a:t>
            </a:r>
          </a:p>
        </p:txBody>
      </p:sp>
    </p:spTree>
    <p:extLst>
      <p:ext uri="{BB962C8B-B14F-4D97-AF65-F5344CB8AC3E}">
        <p14:creationId xmlns:p14="http://schemas.microsoft.com/office/powerpoint/2010/main" val="20712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421" y="332656"/>
            <a:ext cx="7793037" cy="504056"/>
          </a:xfrm>
        </p:spPr>
        <p:txBody>
          <a:bodyPr/>
          <a:lstStyle/>
          <a:p>
            <a:r>
              <a:rPr lang="en-GB" dirty="0" smtClean="0"/>
              <a:t>Heat and Electricity in Denmark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da-DK" alt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Energy Group Meeting</a:t>
            </a:r>
            <a:endParaRPr lang="da-DK" alt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841-C74A-4883-83EA-F45B8D0C0BA3}" type="slidenum">
              <a:rPr lang="da-DK" altLang="da-DK" smtClean="0"/>
              <a:pPr/>
              <a:t>6</a:t>
            </a:fld>
            <a:endParaRPr lang="da-DK" altLang="da-DK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1182688" y="4653136"/>
            <a:ext cx="7772400" cy="18001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District heating supplies nearly 60% of all space heating in Denmark</a:t>
            </a:r>
          </a:p>
          <a:p>
            <a:r>
              <a:rPr lang="en-GB" sz="1600" dirty="0" smtClean="0"/>
              <a:t>73% of district heating was from Combined Heat and Power (CHP) in 2013</a:t>
            </a:r>
          </a:p>
          <a:p>
            <a:pPr lvl="1"/>
            <a:r>
              <a:rPr lang="en-GB" sz="1400" dirty="0" smtClean="0"/>
              <a:t>Two categories: Central CHP and Local CHP</a:t>
            </a:r>
          </a:p>
          <a:p>
            <a:pPr lvl="1"/>
            <a:r>
              <a:rPr lang="en-GB" sz="1400" dirty="0" smtClean="0"/>
              <a:t>Local CHP was encouraged by subsidies to end by 2018</a:t>
            </a:r>
          </a:p>
          <a:p>
            <a:r>
              <a:rPr lang="en-GB" sz="1600" dirty="0" smtClean="0"/>
              <a:t>Electricity production from CHP is flexible due to the heat storages</a:t>
            </a:r>
          </a:p>
          <a:p>
            <a:pPr lvl="1"/>
            <a:r>
              <a:rPr lang="en-GB" sz="1400" dirty="0" smtClean="0"/>
              <a:t>This flexibility is available now in contrast to Smart Grid flexibility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88" y="980728"/>
            <a:ext cx="6557664" cy="34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3584" y="332656"/>
            <a:ext cx="7793037" cy="601662"/>
          </a:xfrm>
        </p:spPr>
        <p:txBody>
          <a:bodyPr/>
          <a:lstStyle/>
          <a:p>
            <a:r>
              <a:rPr lang="en-GB" dirty="0" smtClean="0"/>
              <a:t>Trends in Thermal Electricity Production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82688" y="4941168"/>
            <a:ext cx="7772400" cy="1512168"/>
          </a:xfrm>
        </p:spPr>
        <p:txBody>
          <a:bodyPr/>
          <a:lstStyle/>
          <a:p>
            <a:r>
              <a:rPr lang="en-GB" sz="1600" dirty="0" smtClean="0"/>
              <a:t>The thermal </a:t>
            </a:r>
            <a:r>
              <a:rPr lang="en-GB" sz="1600" dirty="0" smtClean="0"/>
              <a:t>electricity production has been falling since 1996</a:t>
            </a:r>
            <a:endParaRPr lang="en-GB" sz="1600" dirty="0" smtClean="0"/>
          </a:p>
          <a:p>
            <a:pPr lvl="1"/>
            <a:r>
              <a:rPr lang="en-GB" sz="1400" dirty="0" smtClean="0"/>
              <a:t>Non-CHP production is rapidly decreasing</a:t>
            </a:r>
          </a:p>
          <a:p>
            <a:r>
              <a:rPr lang="en-GB" sz="1600" dirty="0" smtClean="0"/>
              <a:t>Wind and CHP are now the dominating electricity sources</a:t>
            </a:r>
          </a:p>
          <a:p>
            <a:r>
              <a:rPr lang="en-GB" sz="1600" dirty="0" smtClean="0"/>
              <a:t>The CHP production is slightly declining from 18.4 TWh in 2001 to 14.6 TWh</a:t>
            </a:r>
          </a:p>
          <a:p>
            <a:pPr lvl="1"/>
            <a:r>
              <a:rPr lang="en-GB" sz="1400" dirty="0" smtClean="0"/>
              <a:t>Declining CHP production causes reduced operational flexibility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en-GB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smtClean="0"/>
              <a:t>Energy Group Meeting</a:t>
            </a:r>
            <a:endParaRPr lang="en-GB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en-GB" altLang="da-DK" smtClean="0"/>
              <a:pPr/>
              <a:t>7</a:t>
            </a:fld>
            <a:endParaRPr lang="en-GB" alt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88" y="992262"/>
            <a:ext cx="7169224" cy="3825884"/>
          </a:xfrm>
          <a:prstGeom prst="rect">
            <a:avLst/>
          </a:prstGeom>
        </p:spPr>
      </p:pic>
      <p:cxnSp>
        <p:nvCxnSpPr>
          <p:cNvPr id="11" name="Lige pilforbindelse 10"/>
          <p:cNvCxnSpPr/>
          <p:nvPr/>
        </p:nvCxnSpPr>
        <p:spPr bwMode="auto">
          <a:xfrm flipV="1">
            <a:off x="4572000" y="2996952"/>
            <a:ext cx="0" cy="936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pilforbindelse 11"/>
          <p:cNvCxnSpPr/>
          <p:nvPr/>
        </p:nvCxnSpPr>
        <p:spPr bwMode="auto">
          <a:xfrm flipH="1" flipV="1">
            <a:off x="5698066" y="2827620"/>
            <a:ext cx="16934" cy="7876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32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7517" y="260648"/>
            <a:ext cx="7793037" cy="601662"/>
          </a:xfrm>
        </p:spPr>
        <p:txBody>
          <a:bodyPr/>
          <a:lstStyle/>
          <a:p>
            <a:r>
              <a:rPr lang="en-GB" dirty="0" smtClean="0"/>
              <a:t>Thermal Capacity Adjusted to Business Volume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en-GB" alt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smtClean="0"/>
              <a:t>Energy Group Meeting</a:t>
            </a:r>
            <a:endParaRPr lang="en-GB" alt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841-C74A-4883-83EA-F45B8D0C0BA3}" type="slidenum">
              <a:rPr lang="en-GB" altLang="da-DK" smtClean="0"/>
              <a:pPr/>
              <a:t>8</a:t>
            </a:fld>
            <a:endParaRPr lang="en-GB" alt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62998"/>
            <a:ext cx="5638800" cy="3634154"/>
          </a:xfrm>
          <a:prstGeom prst="rect">
            <a:avLst/>
          </a:prstGeom>
        </p:spPr>
      </p:pic>
      <p:sp>
        <p:nvSpPr>
          <p:cNvPr id="10" name="Pladsholder til indhold 2"/>
          <p:cNvSpPr txBox="1">
            <a:spLocks/>
          </p:cNvSpPr>
          <p:nvPr/>
        </p:nvSpPr>
        <p:spPr>
          <a:xfrm>
            <a:off x="1154591" y="5013176"/>
            <a:ext cx="7772400" cy="1383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Denmark is no longer self-sufficient in all situations</a:t>
            </a:r>
          </a:p>
          <a:p>
            <a:r>
              <a:rPr lang="en-GB" sz="1600" dirty="0"/>
              <a:t>CHP </a:t>
            </a:r>
            <a:r>
              <a:rPr lang="en-GB" sz="1600" dirty="0" smtClean="0"/>
              <a:t>will be </a:t>
            </a:r>
            <a:r>
              <a:rPr lang="en-GB" sz="1600" dirty="0"/>
              <a:t>an increasing dilemma</a:t>
            </a:r>
          </a:p>
          <a:p>
            <a:pPr lvl="1"/>
            <a:r>
              <a:rPr lang="en-GB" sz="1400" dirty="0"/>
              <a:t>Most of the small local CHP units will probably close down after 2018</a:t>
            </a:r>
          </a:p>
          <a:p>
            <a:pPr lvl="1"/>
            <a:r>
              <a:rPr lang="en-GB" sz="1400" dirty="0"/>
              <a:t>Large municipalities acquire large CHP units</a:t>
            </a:r>
          </a:p>
        </p:txBody>
      </p:sp>
    </p:spTree>
    <p:extLst>
      <p:ext uri="{BB962C8B-B14F-4D97-AF65-F5344CB8AC3E}">
        <p14:creationId xmlns:p14="http://schemas.microsoft.com/office/powerpoint/2010/main" val="124080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7147" y="523271"/>
            <a:ext cx="7793037" cy="457646"/>
          </a:xfrm>
        </p:spPr>
        <p:txBody>
          <a:bodyPr/>
          <a:lstStyle/>
          <a:p>
            <a:r>
              <a:rPr lang="en-GB" dirty="0" smtClean="0"/>
              <a:t>140% Wind Power in Denmark in 2015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23 September 2015</a:t>
            </a:r>
            <a:endParaRPr lang="en-GB" alt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smtClean="0"/>
              <a:t>Energy Group Meeting</a:t>
            </a:r>
            <a:endParaRPr lang="en-GB" alt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841-C74A-4883-83EA-F45B8D0C0BA3}" type="slidenum">
              <a:rPr lang="en-GB" altLang="da-DK" smtClean="0"/>
              <a:pPr/>
              <a:t>9</a:t>
            </a:fld>
            <a:endParaRPr lang="en-GB" alt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4244475" y="4509120"/>
            <a:ext cx="4710613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A certain thermal capacity was kept running for security reasons</a:t>
            </a:r>
          </a:p>
          <a:p>
            <a:r>
              <a:rPr lang="en-GB" sz="1600" dirty="0" smtClean="0"/>
              <a:t>Wind power changes faster than wind speed</a:t>
            </a:r>
          </a:p>
          <a:p>
            <a:r>
              <a:rPr lang="en-GB" sz="1600" dirty="0" smtClean="0"/>
              <a:t>Most balancing services were purchased abroad</a:t>
            </a:r>
          </a:p>
          <a:p>
            <a:r>
              <a:rPr lang="en-GB" sz="1600" dirty="0" smtClean="0"/>
              <a:t>It is widely assumed that export prices are practically 0 while import prices are very high. </a:t>
            </a:r>
          </a:p>
          <a:p>
            <a:endParaRPr lang="en-GB" sz="1600" dirty="0" smtClean="0"/>
          </a:p>
        </p:txBody>
      </p:sp>
      <p:sp>
        <p:nvSpPr>
          <p:cNvPr id="12" name="Tekstfelt 11"/>
          <p:cNvSpPr txBox="1"/>
          <p:nvPr/>
        </p:nvSpPr>
        <p:spPr>
          <a:xfrm>
            <a:off x="614263" y="139880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Case:</a:t>
            </a:r>
            <a:endParaRPr lang="en-GB" sz="1600" b="1" dirty="0">
              <a:solidFill>
                <a:srgbClr val="FF0000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0" y="2428203"/>
            <a:ext cx="3490813" cy="244911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196752"/>
            <a:ext cx="4501867" cy="315631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0" y="1225188"/>
            <a:ext cx="3429000" cy="970643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591810" y="5229200"/>
            <a:ext cx="3384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 smtClean="0"/>
              <a:t>From Friday morning to Saturday night:</a:t>
            </a:r>
          </a:p>
          <a:p>
            <a:pPr>
              <a:spcAft>
                <a:spcPts val="600"/>
              </a:spcAft>
            </a:pPr>
            <a:r>
              <a:rPr lang="en-GB" sz="1400" dirty="0" smtClean="0"/>
              <a:t> </a:t>
            </a:r>
            <a:r>
              <a:rPr lang="en-GB" sz="1400" dirty="0"/>
              <a:t>- Wind power from 140% to 2</a:t>
            </a:r>
            <a:r>
              <a:rPr lang="en-GB" sz="1400" dirty="0" smtClean="0"/>
              <a:t>%</a:t>
            </a:r>
          </a:p>
          <a:p>
            <a:pPr>
              <a:spcAft>
                <a:spcPts val="0"/>
              </a:spcAft>
            </a:pPr>
            <a:r>
              <a:rPr lang="en-GB" sz="1400" dirty="0"/>
              <a:t> </a:t>
            </a:r>
            <a:r>
              <a:rPr lang="en-GB" sz="1400" dirty="0" smtClean="0"/>
              <a:t>- Exchange from 60% export to 75%</a:t>
            </a:r>
          </a:p>
          <a:p>
            <a:pPr>
              <a:spcAft>
                <a:spcPts val="600"/>
              </a:spcAft>
            </a:pPr>
            <a:r>
              <a:rPr lang="en-GB" sz="1400" dirty="0" smtClean="0"/>
              <a:t>   import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249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7" grpId="0"/>
    </p:bldLst>
  </p:timing>
</p:sld>
</file>

<file path=ppt/theme/theme1.xml><?xml version="1.0" encoding="utf-8"?>
<a:theme xmlns:a="http://schemas.openxmlformats.org/drawingml/2006/main" name="PFB_2007">
  <a:themeElements>
    <a:clrScheme name="PFB_2007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FB_200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PFB_2007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B_2007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B_2007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B_2007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B_2007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B_2007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B_2007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1" id="{FD938A8C-E0FC-4D31-BE4F-B7374FED3B8E}" vid="{E5437C3D-4017-4750-A043-D360A456F348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PFB_PP_skabelon_2014</Template>
  <TotalTime>2231</TotalTime>
  <Words>796</Words>
  <Application>Microsoft Office PowerPoint</Application>
  <PresentationFormat>Skærmshow (4:3)</PresentationFormat>
  <Paragraphs>122</Paragraphs>
  <Slides>13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CG Omega</vt:lpstr>
      <vt:lpstr>Tahoma</vt:lpstr>
      <vt:lpstr>Wingdings</vt:lpstr>
      <vt:lpstr>PFB_2007</vt:lpstr>
      <vt:lpstr>Towards 50% Wind Electricity in Denmark</vt:lpstr>
      <vt:lpstr>The Capacity Development</vt:lpstr>
      <vt:lpstr>Nearly 40% Wind Electricity in 2014</vt:lpstr>
      <vt:lpstr>The Interconnections</vt:lpstr>
      <vt:lpstr>Spot Prices Reveal Bottlenecks in the Grids</vt:lpstr>
      <vt:lpstr>Heat and Electricity in Denmark</vt:lpstr>
      <vt:lpstr>Trends in Thermal Electricity Production</vt:lpstr>
      <vt:lpstr>Thermal Capacity Adjusted to Business Volume</vt:lpstr>
      <vt:lpstr>140% Wind Power in Denmark in 2015</vt:lpstr>
      <vt:lpstr>Facts about the Cost of Balancing Services</vt:lpstr>
      <vt:lpstr>Increasing Electricity Prices at Consumer Level</vt:lpstr>
      <vt:lpstr>Smart Grid Research in Denmark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Power Integration in Denmark</dc:title>
  <dc:creator>Paul-Frederik Bach</dc:creator>
  <cp:lastModifiedBy>Paul-Frederik Bach</cp:lastModifiedBy>
  <cp:revision>100</cp:revision>
  <dcterms:created xsi:type="dcterms:W3CDTF">2015-08-24T18:09:03Z</dcterms:created>
  <dcterms:modified xsi:type="dcterms:W3CDTF">2015-09-19T15:18:57Z</dcterms:modified>
</cp:coreProperties>
</file>